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6" r:id="rId7"/>
    <p:sldId id="262" r:id="rId8"/>
    <p:sldId id="263" r:id="rId9"/>
    <p:sldId id="274" r:id="rId10"/>
    <p:sldId id="277" r:id="rId11"/>
    <p:sldId id="278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5" r:id="rId20"/>
    <p:sldId id="265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393"/>
    <a:srgbClr val="914AA4"/>
    <a:srgbClr val="B5C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>
      <p:cViewPr varScale="1">
        <p:scale>
          <a:sx n="57" d="100"/>
          <a:sy n="57" d="100"/>
        </p:scale>
        <p:origin x="10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A84489-9263-4D61-85C1-A0C12BAB8AB0}"/>
              </a:ext>
            </a:extLst>
          </p:cNvPr>
          <p:cNvSpPr/>
          <p:nvPr userDrawn="1"/>
        </p:nvSpPr>
        <p:spPr>
          <a:xfrm>
            <a:off x="0" y="1224000"/>
            <a:ext cx="5195996" cy="1847594"/>
          </a:xfrm>
          <a:prstGeom prst="rect">
            <a:avLst/>
          </a:prstGeom>
          <a:solidFill>
            <a:srgbClr val="B5CCF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7B28-BCEE-416E-8D79-EEBAF9A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4000"/>
            <a:ext cx="5196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CC3631-F2FF-4F8E-BA2A-1137D0E3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E480-EF8B-47D6-A67E-7ECE491C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E9B26-A3A3-4B30-9D94-20DDBBCB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3E2DA2D-7174-43EB-BA35-93DB8DE058EB}"/>
              </a:ext>
            </a:extLst>
          </p:cNvPr>
          <p:cNvCxnSpPr>
            <a:cxnSpLocks/>
          </p:cNvCxnSpPr>
          <p:nvPr userDrawn="1"/>
        </p:nvCxnSpPr>
        <p:spPr>
          <a:xfrm flipH="1">
            <a:off x="426000" y="1089000"/>
            <a:ext cx="42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EB2D03-5E07-4643-BDCB-1C6CFF62D8DC}"/>
              </a:ext>
            </a:extLst>
          </p:cNvPr>
          <p:cNvCxnSpPr/>
          <p:nvPr userDrawn="1"/>
        </p:nvCxnSpPr>
        <p:spPr>
          <a:xfrm flipH="1">
            <a:off x="426000" y="3263112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CBD5AB3-45A4-4D32-8355-BDA59EF1AC26}"/>
              </a:ext>
            </a:extLst>
          </p:cNvPr>
          <p:cNvCxnSpPr>
            <a:cxnSpLocks/>
          </p:cNvCxnSpPr>
          <p:nvPr userDrawn="1"/>
        </p:nvCxnSpPr>
        <p:spPr>
          <a:xfrm>
            <a:off x="156000" y="1089000"/>
            <a:ext cx="0" cy="217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0E117-7A4D-45C5-A51D-F3949546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C9557B-4F07-4A17-B971-417164D6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7CBD-9617-490B-9681-D5EF02B1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7EA639-169D-4DA0-BE29-850E04F6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430C8C-C875-4F9A-85E9-1CBAEF33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953BB-417F-40E9-8B93-FB76236C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61A566-C56A-46D6-B2E7-874AA81C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BE351-9401-4024-A61F-840CE69F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F68BC-B8D8-4E69-84DC-8B3BA573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C08CD-2000-4668-911E-2982EB62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EBDC2D-3414-4165-AFFF-B6CDC2FA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E757A4-6119-4848-A35E-35B28657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8B9D6-C2D4-45A8-BECA-FBC2B9C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366A2-5789-4B88-A362-15B796EE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BA7C82-3B27-4116-9E8F-8954488C7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DFD5D2-E6CD-46BC-BF83-5E5960E6D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B80FD5-5A1B-458D-BA95-1175EFF5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6C66B-FCA4-491D-B5B2-35538189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3187B-1D4A-4155-8782-0C9778AC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BD88A-C0BE-4BAA-99BE-3E9F9126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3E9A43-12F5-475D-A39D-794D1833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00213-A1DB-4282-81EE-B507C214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96C53-015E-415B-BB01-72970A7B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43276-889A-4030-A2E0-21D4EF9B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9F1034-43AB-49E6-9D73-9A3D45161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DDB80E-E067-44BC-A3C8-9392AF58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11138-B855-4C2D-A570-41424A0D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A855E-073A-479E-9610-76B1379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714F2-FE52-476E-B6B1-FE856348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9B059-9BBD-4BCB-85DD-8E8D4BD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82950-E0DD-4CFA-B161-5D915D40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FE99A-9310-4012-8101-EC8A8D9C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976A7-9976-46D8-8E93-4A49ED14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32A34-73ED-4D56-8262-A4CCE2EC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7D827E-6A77-4392-9BF7-B1C2C43368EF}"/>
              </a:ext>
            </a:extLst>
          </p:cNvPr>
          <p:cNvCxnSpPr/>
          <p:nvPr userDrawn="1"/>
        </p:nvCxnSpPr>
        <p:spPr>
          <a:xfrm>
            <a:off x="0" y="0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AFF07A-29DF-438A-B5E7-6EF91EA84D88}"/>
              </a:ext>
            </a:extLst>
          </p:cNvPr>
          <p:cNvCxnSpPr/>
          <p:nvPr userDrawn="1"/>
        </p:nvCxnSpPr>
        <p:spPr>
          <a:xfrm>
            <a:off x="6096000" y="1825625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B4DEC-DC0F-4356-9CDA-9D069CA8B6D9}"/>
              </a:ext>
            </a:extLst>
          </p:cNvPr>
          <p:cNvSpPr/>
          <p:nvPr userDrawn="1"/>
        </p:nvSpPr>
        <p:spPr>
          <a:xfrm>
            <a:off x="0" y="6624000"/>
            <a:ext cx="9966000" cy="276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27844D-D07D-4B5E-BB0F-2F26981F2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12" y="230189"/>
            <a:ext cx="1536407" cy="8588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4118AD-F1C9-4ECA-8A7D-2A6846AF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" y="4133128"/>
            <a:ext cx="986363" cy="551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D2A56B-DB13-4C73-8B48-7C3FB7A9A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39" y="2271856"/>
            <a:ext cx="533921" cy="29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A29372-5557-4035-BAA0-4289D76E0C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76" y="4913072"/>
            <a:ext cx="2123680" cy="17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9B059-9BBD-4BCB-85DD-8E8D4BD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82950-E0DD-4CFA-B161-5D915D40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662"/>
            <a:ext cx="4841319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FE99A-9310-4012-8101-EC8A8D9C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976A7-9976-46D8-8E93-4A49ED14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32A34-73ED-4D56-8262-A4CCE2EC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2FEE7-5B23-427F-8C3A-1E5CFEB61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76" y="4913072"/>
            <a:ext cx="2123680" cy="176796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7D827E-6A77-4392-9BF7-B1C2C43368EF}"/>
              </a:ext>
            </a:extLst>
          </p:cNvPr>
          <p:cNvCxnSpPr/>
          <p:nvPr userDrawn="1"/>
        </p:nvCxnSpPr>
        <p:spPr>
          <a:xfrm>
            <a:off x="0" y="0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AFF07A-29DF-438A-B5E7-6EF91EA84D88}"/>
              </a:ext>
            </a:extLst>
          </p:cNvPr>
          <p:cNvCxnSpPr/>
          <p:nvPr userDrawn="1"/>
        </p:nvCxnSpPr>
        <p:spPr>
          <a:xfrm>
            <a:off x="6096000" y="1825625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B4DEC-DC0F-4356-9CDA-9D069CA8B6D9}"/>
              </a:ext>
            </a:extLst>
          </p:cNvPr>
          <p:cNvSpPr/>
          <p:nvPr userDrawn="1"/>
        </p:nvSpPr>
        <p:spPr>
          <a:xfrm>
            <a:off x="0" y="6624000"/>
            <a:ext cx="9966000" cy="276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27844D-D07D-4B5E-BB0F-2F26981F2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12" y="230189"/>
            <a:ext cx="1536407" cy="8588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4118AD-F1C9-4ECA-8A7D-2A6846AF7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" y="4133128"/>
            <a:ext cx="986363" cy="551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D2A56B-DB13-4C73-8B48-7C3FB7A9A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39" y="2271856"/>
            <a:ext cx="533921" cy="29844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D16BC4A6-3472-49FD-8696-2DC306FE9F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9519" y="1883468"/>
            <a:ext cx="4745593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22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9B059-9BBD-4BCB-85DD-8E8D4BD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2FEE7-5B23-427F-8C3A-1E5CFEB61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76" y="4913072"/>
            <a:ext cx="2123680" cy="176796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7D827E-6A77-4392-9BF7-B1C2C43368EF}"/>
              </a:ext>
            </a:extLst>
          </p:cNvPr>
          <p:cNvCxnSpPr/>
          <p:nvPr userDrawn="1"/>
        </p:nvCxnSpPr>
        <p:spPr>
          <a:xfrm>
            <a:off x="0" y="0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AFF07A-29DF-438A-B5E7-6EF91EA84D88}"/>
              </a:ext>
            </a:extLst>
          </p:cNvPr>
          <p:cNvCxnSpPr/>
          <p:nvPr userDrawn="1"/>
        </p:nvCxnSpPr>
        <p:spPr>
          <a:xfrm>
            <a:off x="6096000" y="1825625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B4DEC-DC0F-4356-9CDA-9D069CA8B6D9}"/>
              </a:ext>
            </a:extLst>
          </p:cNvPr>
          <p:cNvSpPr/>
          <p:nvPr userDrawn="1"/>
        </p:nvSpPr>
        <p:spPr>
          <a:xfrm>
            <a:off x="0" y="6624000"/>
            <a:ext cx="9966000" cy="276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27844D-D07D-4B5E-BB0F-2F26981F2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12" y="230189"/>
            <a:ext cx="1536407" cy="8588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4118AD-F1C9-4ECA-8A7D-2A6846AF7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" y="4133128"/>
            <a:ext cx="986363" cy="551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D2A56B-DB13-4C73-8B48-7C3FB7A9A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39" y="2271856"/>
            <a:ext cx="533921" cy="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2FEE7-5B23-427F-8C3A-1E5CFEB61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76" y="4913072"/>
            <a:ext cx="2123680" cy="176796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7D827E-6A77-4392-9BF7-B1C2C43368EF}"/>
              </a:ext>
            </a:extLst>
          </p:cNvPr>
          <p:cNvCxnSpPr/>
          <p:nvPr userDrawn="1"/>
        </p:nvCxnSpPr>
        <p:spPr>
          <a:xfrm>
            <a:off x="0" y="0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AFF07A-29DF-438A-B5E7-6EF91EA84D88}"/>
              </a:ext>
            </a:extLst>
          </p:cNvPr>
          <p:cNvCxnSpPr/>
          <p:nvPr userDrawn="1"/>
        </p:nvCxnSpPr>
        <p:spPr>
          <a:xfrm>
            <a:off x="6096000" y="1825625"/>
            <a:ext cx="6096000" cy="0"/>
          </a:xfrm>
          <a:prstGeom prst="line">
            <a:avLst/>
          </a:prstGeom>
          <a:ln w="31750">
            <a:solidFill>
              <a:srgbClr val="B5C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B4DEC-DC0F-4356-9CDA-9D069CA8B6D9}"/>
              </a:ext>
            </a:extLst>
          </p:cNvPr>
          <p:cNvSpPr/>
          <p:nvPr userDrawn="1"/>
        </p:nvSpPr>
        <p:spPr>
          <a:xfrm>
            <a:off x="0" y="6624000"/>
            <a:ext cx="9966000" cy="276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27844D-D07D-4B5E-BB0F-2F26981F2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12" y="230189"/>
            <a:ext cx="1536407" cy="8588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4118AD-F1C9-4ECA-8A7D-2A6846AF7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" y="4133128"/>
            <a:ext cx="986363" cy="551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D2A56B-DB13-4C73-8B48-7C3FB7A9A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39" y="2271856"/>
            <a:ext cx="533921" cy="2984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8ED64-F195-4EDD-A33D-D32C95DD8FD7}"/>
              </a:ext>
            </a:extLst>
          </p:cNvPr>
          <p:cNvSpPr/>
          <p:nvPr userDrawn="1"/>
        </p:nvSpPr>
        <p:spPr>
          <a:xfrm>
            <a:off x="2231960" y="2092262"/>
            <a:ext cx="7728080" cy="4081732"/>
          </a:xfrm>
          <a:prstGeom prst="rect">
            <a:avLst/>
          </a:prstGeom>
          <a:solidFill>
            <a:srgbClr val="B5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ECB16-E90C-4EDB-93BC-B1A24CFF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E3EA2C-6606-4C62-ADFA-251C1666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A6EBB-B4E0-4CA1-9B57-4A25894A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951DDB-73ED-4589-A58E-A6A0F6E4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140DC-0740-4CC5-9D91-79C38315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4BA61-DF9C-4DF0-A145-555BA8AC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CB2C7C-D0A3-4C05-A556-8073E41B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0C7AB-B99C-4B11-8654-F775E407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A418C-FDE4-4E19-BDD0-93413F32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71995-B79E-4740-A78F-F7957BF6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BF427-ED05-4C43-97DF-2ACADD605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88CA-6659-4CF6-A7B9-84CD0B56A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D2D6A8-C9AD-4440-AF4A-1F61CDB9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6E8172-5023-4A93-934B-B74AE2D4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18D20D-DB13-4062-9823-D9883C55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D5A9-B4A5-4982-80E1-7F4AB9E5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244A7-2444-4B68-ACD4-16F82A907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6D2C6E-DA2F-4BBB-ADBB-C0E6F848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04CD8B-2A2E-43D1-B062-A6D0744D6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EAA0E1-CE35-4C80-8DFA-97E15D1A4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02F7E-EDB2-427B-91B7-28D2E3A4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FE6E47-BB9C-481C-AFB5-95BA4929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7CBEB4-70AB-4D58-9C88-140476FF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52236-F06F-4036-981B-7D69C08D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5BD40-7ECF-4F82-8E90-6112B927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A6A40-924E-49F9-951E-5BE523259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F30D-C910-493B-872D-013BF209966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87F8E-FE22-4E11-BD6B-59589CBAE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5AD93-E00A-41D7-9657-E060E016F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861F-7C34-4C14-B7C6-9B235915ABE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EEE3AC85-DE20-4DA7-B88A-6A510C6245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11.svg"/><Relationship Id="rId10" Type="http://schemas.openxmlformats.org/officeDocument/2006/relationships/image" Target="../media/image5.emf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4EE6AF-8A46-4330-B193-4B77528D3D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1000" y="4239000"/>
            <a:ext cx="4078800" cy="184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Инжиниринговые услуги в строительстве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0" y="1224000"/>
            <a:ext cx="4635000" cy="158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64EE6AF-8A46-4330-B193-4B77528D3DDA}"/>
              </a:ext>
            </a:extLst>
          </p:cNvPr>
          <p:cNvSpPr txBox="1">
            <a:spLocks/>
          </p:cNvSpPr>
          <p:nvPr/>
        </p:nvSpPr>
        <p:spPr>
          <a:xfrm>
            <a:off x="5511000" y="2808256"/>
            <a:ext cx="3285000" cy="12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Технический надзор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1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02147-A81C-4617-9517-BE76BC44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970500"/>
            <a:ext cx="11655000" cy="723845"/>
          </a:xfrm>
        </p:spPr>
        <p:txBody>
          <a:bodyPr>
            <a:normAutofit fontScale="92500"/>
          </a:bodyPr>
          <a:lstStyle/>
          <a:p>
            <a:r>
              <a:rPr lang="ru-RU" dirty="0"/>
              <a:t>«Строительство </a:t>
            </a:r>
            <a:r>
              <a:rPr lang="ru-RU" dirty="0" err="1"/>
              <a:t>тепломагистрали</a:t>
            </a:r>
            <a:r>
              <a:rPr lang="ru-RU" dirty="0"/>
              <a:t> на участке от НС 14 до ТМ-47 в г. </a:t>
            </a:r>
            <a:r>
              <a:rPr lang="ru-RU" dirty="0" err="1"/>
              <a:t>Нур</a:t>
            </a:r>
            <a:r>
              <a:rPr lang="ru-RU" dirty="0"/>
              <a:t>-Султан»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n.kurmanbekov\AppData\Local\Microsoft\Windows\INetCache\Content.Word\IMG-20231030-WA00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2528999"/>
            <a:ext cx="3870000" cy="183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n.kurmanbekov\AppData\Local\Microsoft\Windows\INetCache\Content.Word\IMG-20231130-WA0029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4508999"/>
            <a:ext cx="3870000" cy="20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окументы\Атпуска ЮКОФ 2\IMG-20230925-WA002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50" y="2528999"/>
            <a:ext cx="3213450" cy="405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02147-A81C-4617-9517-BE76BC44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970500"/>
            <a:ext cx="11655000" cy="723845"/>
          </a:xfrm>
        </p:spPr>
        <p:txBody>
          <a:bodyPr>
            <a:normAutofit/>
          </a:bodyPr>
          <a:lstStyle/>
          <a:p>
            <a:r>
              <a:rPr lang="ru-RU" dirty="0"/>
              <a:t>«Строительство </a:t>
            </a:r>
            <a:r>
              <a:rPr lang="ru-RU" dirty="0" smtClean="0"/>
              <a:t>линейного парка в </a:t>
            </a:r>
            <a:r>
              <a:rPr lang="ru-RU" dirty="0" err="1" smtClean="0"/>
              <a:t>г.Астана</a:t>
            </a:r>
            <a:r>
              <a:rPr lang="ru-RU" dirty="0" smtClean="0"/>
              <a:t>. 1-очередь. Корректировка»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71" y="2529000"/>
            <a:ext cx="4183913" cy="2035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71" y="4663879"/>
            <a:ext cx="4183913" cy="2035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00" y="2529000"/>
            <a:ext cx="4183914" cy="2035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00" y="4670075"/>
            <a:ext cx="4183914" cy="2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000" y="3204000"/>
            <a:ext cx="4464313" cy="815426"/>
          </a:xfrm>
        </p:spPr>
        <p:txBody>
          <a:bodyPr>
            <a:normAutofit/>
          </a:bodyPr>
          <a:lstStyle/>
          <a:p>
            <a:r>
              <a:rPr lang="ru-RU" dirty="0" smtClean="0"/>
              <a:t>«Насосная станция НС-16»</a:t>
            </a:r>
            <a:endParaRPr lang="ru-RU" dirty="0"/>
          </a:p>
        </p:txBody>
      </p:sp>
      <p:pic>
        <p:nvPicPr>
          <p:cNvPr id="4" name="Picture 3" descr="C:\Users\ww\Documents\Презентация\для призентации\для призентации\нс16\2016-12-12-PHOTO-00000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/>
          <a:stretch/>
        </p:blipFill>
        <p:spPr bwMode="auto">
          <a:xfrm>
            <a:off x="606000" y="1944000"/>
            <a:ext cx="6859297" cy="452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8" name="Изображение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5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6000" y="2349000"/>
            <a:ext cx="3834313" cy="2385000"/>
          </a:xfrm>
        </p:spPr>
        <p:txBody>
          <a:bodyPr>
            <a:normAutofit/>
          </a:bodyPr>
          <a:lstStyle/>
          <a:p>
            <a:r>
              <a:rPr lang="ru-RU" dirty="0" smtClean="0"/>
              <a:t>«Строительство Центра Гематологии в Усть-Каменогорске»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8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0" y="1944000"/>
            <a:ext cx="64800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000" y="3024000"/>
            <a:ext cx="4533187" cy="815426"/>
          </a:xfrm>
        </p:spPr>
        <p:txBody>
          <a:bodyPr>
            <a:normAutofit/>
          </a:bodyPr>
          <a:lstStyle/>
          <a:p>
            <a:r>
              <a:rPr lang="ru-RU" dirty="0" smtClean="0"/>
              <a:t>«Насосная станция НС-15»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Picture 2" descr="C:\Users\ww\Documents\Презентация\для призентации\для призентации\нс15\2016-12-12-PHOTO-0000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0" y="1944000"/>
            <a:ext cx="6053443" cy="454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Изображение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9000"/>
            <a:ext cx="5707800" cy="495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«Выставка </a:t>
            </a:r>
            <a:r>
              <a:rPr lang="ru-RU" dirty="0"/>
              <a:t>ЭКСПО–2017 в г. </a:t>
            </a:r>
            <a:r>
              <a:rPr lang="ru-RU" dirty="0" smtClean="0"/>
              <a:t>Астана»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Рисунок 4" descr="C:\Users\ww\Documents\ЭКСПО-2017\Фото\МАФ\16.06.17\IMG_4430-16-06-17-02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4000"/>
            <a:ext cx="3195000" cy="40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ww\Documents\ЭКСПО-2017\Фото\МАФ\16.06.17\IMG_4424-16-06-17-02-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 b="5881"/>
          <a:stretch/>
        </p:blipFill>
        <p:spPr bwMode="auto">
          <a:xfrm>
            <a:off x="4235700" y="2394000"/>
            <a:ext cx="3375000" cy="405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Изображение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user\AppData\Local\Temp\Rar$DIa0.765\IMG_5730-13-10-17-09-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79" y="2394000"/>
            <a:ext cx="3540600" cy="218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9779" y="4689000"/>
            <a:ext cx="3540600" cy="175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9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789" y="1913298"/>
            <a:ext cx="11036397" cy="8154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«Ботанический </a:t>
            </a:r>
            <a:r>
              <a:rPr lang="ru-RU" dirty="0"/>
              <a:t>сад с парковой зоной в г. Астана, в границах проспекта </a:t>
            </a:r>
            <a:r>
              <a:rPr lang="ru-RU" dirty="0" err="1"/>
              <a:t>Кабанбай</a:t>
            </a:r>
            <a:r>
              <a:rPr lang="ru-RU" dirty="0"/>
              <a:t> Батыра, ул. </a:t>
            </a:r>
            <a:r>
              <a:rPr lang="ru-RU" dirty="0" err="1"/>
              <a:t>Туркістан</a:t>
            </a:r>
            <a:r>
              <a:rPr lang="ru-RU" dirty="0"/>
              <a:t>, ул. №24 и №</a:t>
            </a:r>
            <a:r>
              <a:rPr lang="ru-RU" dirty="0" smtClean="0"/>
              <a:t>26»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user\Downloads\IMG_6132-13-10-17-09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9" y="2951334"/>
            <a:ext cx="5092747" cy="34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Технический надзор ТОО VEHI.kz\УКХ\Ботанический сад\Фотографии\Болат Баспаныч\22.08.2017\IMG_20170822_100647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0" y="2951334"/>
            <a:ext cx="5185343" cy="34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64" y="2106432"/>
            <a:ext cx="4140000" cy="1755000"/>
          </a:xfrm>
        </p:spPr>
        <p:txBody>
          <a:bodyPr>
            <a:normAutofit fontScale="92500"/>
          </a:bodyPr>
          <a:lstStyle/>
          <a:p>
            <a:r>
              <a:rPr lang="ru-RU" dirty="0"/>
              <a:t>«Строительство пристройки к средней школе №32 по проспекту </a:t>
            </a:r>
            <a:r>
              <a:rPr lang="ru-RU" dirty="0" err="1"/>
              <a:t>Абылай</a:t>
            </a:r>
            <a:r>
              <a:rPr lang="ru-RU" dirty="0"/>
              <a:t> хана в г. Астана»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70" y="1935144"/>
            <a:ext cx="3375000" cy="2105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76" y="1934172"/>
            <a:ext cx="3390967" cy="2108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08" y="4286212"/>
            <a:ext cx="3380856" cy="2113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70" y="4285294"/>
            <a:ext cx="3375000" cy="21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6000" y="1904513"/>
            <a:ext cx="7785000" cy="540000"/>
          </a:xfrm>
        </p:spPr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ru-RU" dirty="0"/>
              <a:t>Строительство закрытой ПС 110/20 </a:t>
            </a:r>
            <a:r>
              <a:rPr lang="ru-RU" dirty="0" err="1"/>
              <a:t>кВ</a:t>
            </a:r>
            <a:r>
              <a:rPr lang="ru-RU" dirty="0"/>
              <a:t> Туран»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0" y="2454713"/>
            <a:ext cx="4005000" cy="2074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0" y="4602072"/>
            <a:ext cx="4005000" cy="1970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00" y="2372305"/>
            <a:ext cx="3138683" cy="42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944000"/>
            <a:ext cx="11280226" cy="8154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«Капитальный </a:t>
            </a:r>
            <a:r>
              <a:rPr lang="ru-RU" dirty="0"/>
              <a:t>ремонт помещений </a:t>
            </a:r>
            <a:r>
              <a:rPr lang="ru-RU" dirty="0" smtClean="0"/>
              <a:t>столовой и подвала с сопутствующими внутренними инженерными сетями и </a:t>
            </a:r>
            <a:r>
              <a:rPr lang="ru-RU" dirty="0"/>
              <a:t>разработкой дизайн </a:t>
            </a:r>
            <a:r>
              <a:rPr lang="ru-RU" dirty="0" smtClean="0"/>
              <a:t>проекта в </a:t>
            </a:r>
            <a:r>
              <a:rPr lang="ru-RU" dirty="0"/>
              <a:t>здании </a:t>
            </a:r>
            <a:r>
              <a:rPr lang="ru-RU" dirty="0" err="1"/>
              <a:t>акимата</a:t>
            </a:r>
            <a:r>
              <a:rPr lang="ru-RU" dirty="0"/>
              <a:t> Актюбинской </a:t>
            </a:r>
            <a:r>
              <a:rPr lang="ru-RU" dirty="0" smtClean="0"/>
              <a:t>области»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" y="2854000"/>
            <a:ext cx="2661750" cy="354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0" y="2854000"/>
            <a:ext cx="2661750" cy="354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00" y="2844000"/>
            <a:ext cx="2669251" cy="355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01" y="2832700"/>
            <a:ext cx="2677726" cy="35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публикована административная карта Казахстана с учетом новых областе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91" y="2276877"/>
            <a:ext cx="5585368" cy="37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9419351" y="3269692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10358637" y="4707322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9348155" y="3876333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7144039" y="3429088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7031191" y="3886288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6743159" y="4525342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9275335" y="2663051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8438889" y="2845031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3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10646669" y="3681205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4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10061154" y="2969493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8697314" y="4525342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9117694" y="4847404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" name="Изображение 6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r="44365"/>
          <a:stretch/>
        </p:blipFill>
        <p:spPr bwMode="auto">
          <a:xfrm>
            <a:off x="7933917" y="3656236"/>
            <a:ext cx="288032" cy="181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1B134-0046-4460-88C6-C0DD54F6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 компании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C92AE-4BAA-4FF8-86AC-1D965AD0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33" y="1996731"/>
            <a:ext cx="5701584" cy="4248804"/>
          </a:xfrm>
        </p:spPr>
        <p:txBody>
          <a:bodyPr numCol="2">
            <a:normAutofit/>
          </a:bodyPr>
          <a:lstStyle/>
          <a:p>
            <a:pPr>
              <a:buClr>
                <a:srgbClr val="FFC000"/>
              </a:buClr>
            </a:pPr>
            <a:endParaRPr lang="ru-RU" altLang="ru-US" dirty="0" smtClean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 smtClean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Астана </a:t>
            </a: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Алматы </a:t>
            </a: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Шымкент </a:t>
            </a: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Атырау</a:t>
            </a: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Актау</a:t>
            </a:r>
          </a:p>
          <a:p>
            <a:pPr>
              <a:buClr>
                <a:srgbClr val="FFC000"/>
              </a:buClr>
            </a:pPr>
            <a:r>
              <a:rPr lang="ru-RU" altLang="ru-US" dirty="0" err="1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Актобе</a:t>
            </a: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FC000"/>
              </a:buClr>
            </a:pPr>
            <a:endParaRPr lang="kk-KZ" altLang="ru-US" dirty="0" smtClean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endParaRPr lang="ru-RU" altLang="ru-US" dirty="0" smtClean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 smtClean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Уральск</a:t>
            </a: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 err="1" smtClean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Костанай</a:t>
            </a: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Петропавловск </a:t>
            </a:r>
          </a:p>
          <a:p>
            <a:pPr>
              <a:buClr>
                <a:srgbClr val="FFC000"/>
              </a:buClr>
            </a:pPr>
            <a:r>
              <a:rPr lang="ru-RU" altLang="ru-US" dirty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Караганда</a:t>
            </a:r>
          </a:p>
          <a:p>
            <a:pPr>
              <a:buClr>
                <a:srgbClr val="FFC000"/>
              </a:buClr>
            </a:pPr>
            <a:r>
              <a:rPr lang="ru-RU" altLang="ru-US" dirty="0" smtClean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Усть-Каменогорск</a:t>
            </a:r>
            <a:r>
              <a:rPr lang="ru-RU" altLang="ru-US" dirty="0" smtClean="0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</a:t>
            </a: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altLang="ru-US" dirty="0" err="1">
                <a:latin typeface="Arial Narrow" panose="020B0606020202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Тараз</a:t>
            </a:r>
            <a:endParaRPr lang="ru-RU" altLang="ru-US" dirty="0">
              <a:latin typeface="Arial Narrow" panose="020B0606020202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Изображение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A1B134-0046-4460-88C6-C0DD54F6F9CD}"/>
              </a:ext>
            </a:extLst>
          </p:cNvPr>
          <p:cNvSpPr txBox="1">
            <a:spLocks/>
          </p:cNvSpPr>
          <p:nvPr/>
        </p:nvSpPr>
        <p:spPr>
          <a:xfrm>
            <a:off x="572037" y="2234790"/>
            <a:ext cx="5048527" cy="816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4D3393"/>
                </a:solidFill>
              </a:rPr>
              <a:t>География по Казахстану:</a:t>
            </a:r>
            <a:endParaRPr lang="ru-RU" sz="5400" dirty="0">
              <a:solidFill>
                <a:srgbClr val="4D3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4199-17AF-414D-A9A4-B1C99778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Заказчики и Партнеры</a:t>
            </a:r>
            <a:endParaRPr lang="ru-RU" dirty="0"/>
          </a:p>
        </p:txBody>
      </p:sp>
      <p:graphicFrame>
        <p:nvGraphicFramePr>
          <p:cNvPr id="3" name="Таблица 10">
            <a:extLst>
              <a:ext uri="{FF2B5EF4-FFF2-40B4-BE49-F238E27FC236}">
                <a16:creationId xmlns:a16="http://schemas.microsoft.com/office/drawing/2014/main" id="{DB253496-CCBF-4F65-9A70-CF8015E94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260717"/>
              </p:ext>
            </p:extLst>
          </p:nvPr>
        </p:nvGraphicFramePr>
        <p:xfrm>
          <a:off x="473275" y="1989000"/>
          <a:ext cx="9775012" cy="45409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50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417824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772188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Логотипы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8557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АО «НК «ЭКСПО-2017»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ГУ «Управление строительства г. Астаны»</a:t>
                      </a:r>
                      <a:endParaRPr kumimoji="0" lang="ru-RU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ГУ «Управление энергетики г. Астаны»</a:t>
                      </a:r>
                      <a:endParaRPr kumimoji="0" lang="ru-RU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ГУ «Отдел строительства города 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Сатпаев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»</a:t>
                      </a:r>
                      <a:endParaRPr kumimoji="0" lang="ru-RU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ТОО «Астана 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LRT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»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АО «Астана-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Теплотранзит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»</a:t>
                      </a:r>
                      <a:endParaRPr kumimoji="0" lang="ru-RU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07.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Управление Делами Президента Республики Казахстан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3000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08.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ГУ «Управление коммунального хозяйства г. Астана»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510965"/>
                  </a:ext>
                </a:extLst>
              </a:tr>
            </a:tbl>
          </a:graphicData>
        </a:graphic>
      </p:graphicFrame>
      <p:pic>
        <p:nvPicPr>
          <p:cNvPr id="4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75" y="2529000"/>
            <a:ext cx="630000" cy="479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75" y="3114000"/>
            <a:ext cx="630000" cy="387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93" y="4080873"/>
            <a:ext cx="441563" cy="441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18" y="3624372"/>
            <a:ext cx="630000" cy="387693"/>
          </a:xfrm>
          <a:prstGeom prst="rect">
            <a:avLst/>
          </a:prstGeom>
        </p:spPr>
      </p:pic>
      <p:sp>
        <p:nvSpPr>
          <p:cNvPr id="9" name="AutoShape 2" descr="https://cts.gov.kz/local/templates/cts_main/img/content/header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cts.gov.kz/local/templates/cts_main/img/content/header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1" b="27046"/>
          <a:stretch/>
        </p:blipFill>
        <p:spPr>
          <a:xfrm>
            <a:off x="8828322" y="4588554"/>
            <a:ext cx="929904" cy="403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67" y="5114572"/>
            <a:ext cx="1394613" cy="353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93" y="5568833"/>
            <a:ext cx="535782" cy="4357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84" y="6076678"/>
            <a:ext cx="630000" cy="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BF2DF2-F443-414B-8E7F-F8A48C9DC21D}"/>
              </a:ext>
            </a:extLst>
          </p:cNvPr>
          <p:cNvSpPr txBox="1"/>
          <p:nvPr/>
        </p:nvSpPr>
        <p:spPr>
          <a:xfrm>
            <a:off x="966000" y="549000"/>
            <a:ext cx="3131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Контакты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F2DF2-F443-414B-8E7F-F8A48C9DC21D}"/>
              </a:ext>
            </a:extLst>
          </p:cNvPr>
          <p:cNvSpPr txBox="1"/>
          <p:nvPr/>
        </p:nvSpPr>
        <p:spPr>
          <a:xfrm>
            <a:off x="2264656" y="2124000"/>
            <a:ext cx="76563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Товарищество с Ограниченной ответственностью 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VEHI.KZ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»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Свидетельство о гос. регистрации: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№1151-е-1901-ТОО от 30.07.2013г.</a:t>
            </a:r>
          </a:p>
          <a:p>
            <a:pPr algn="just"/>
            <a:endParaRPr lang="ru-RU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Адрес: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Казахстан, г. Астана, район Алматы, ул. </a:t>
            </a:r>
            <a:r>
              <a:rPr lang="ru-RU" sz="17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Жургенова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18/2, НП-26</a:t>
            </a:r>
          </a:p>
          <a:p>
            <a:pPr algn="just"/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Тел.: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+7(7172)41-78-09</a:t>
            </a:r>
          </a:p>
          <a:p>
            <a:pPr algn="just"/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Директор: </a:t>
            </a:r>
            <a:r>
              <a:rPr lang="ru-RU" sz="17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Хихлушка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Дмитрий Владимирович</a:t>
            </a: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E-mail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office@vehi.kz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08" y="5182098"/>
            <a:ext cx="482256" cy="4822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19" y="4656701"/>
            <a:ext cx="453803" cy="453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51" y="4147126"/>
            <a:ext cx="438341" cy="4383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9" y="3572936"/>
            <a:ext cx="489936" cy="4899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20" y="3041845"/>
            <a:ext cx="519631" cy="5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5B0F9-C711-494E-AA1E-0E3EBF4C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 компании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5C749-D0BC-4A87-A052-18E49E25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2079000"/>
            <a:ext cx="9585000" cy="4005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Миссия компании:</a:t>
            </a:r>
            <a:endParaRPr lang="ru-RU" sz="3200" b="1" dirty="0"/>
          </a:p>
          <a:p>
            <a:r>
              <a:rPr lang="ru-RU" sz="3200" dirty="0"/>
              <a:t>Обеспечение высокого качества строительства путем эффективного надзора на каждом этапе строительства командой высококвалифицированных специалистов с применением передовых технологий и оборудования.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5B0F9-C711-494E-AA1E-0E3EBF4C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 компании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D019F-7609-49E4-BF13-1E111B2AE8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6000" y="2079000"/>
            <a:ext cx="10890000" cy="3780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Стратегия Компании:</a:t>
            </a:r>
            <a:endParaRPr lang="ru-RU" b="1" dirty="0"/>
          </a:p>
          <a:p>
            <a:r>
              <a:rPr lang="ru-RU" sz="2400" dirty="0"/>
              <a:t>Достижение лидирующих позиций на рынке при осуществлении инжиниринговых услуг по техническому надзору, удовлетворяющих требованиям потребителей путем создания безопасного и  экологичного </a:t>
            </a:r>
            <a:r>
              <a:rPr lang="ru-RU" sz="2400" dirty="0" smtClean="0"/>
              <a:t>производства.</a:t>
            </a:r>
          </a:p>
          <a:p>
            <a:r>
              <a:rPr lang="ru-RU" sz="2400" dirty="0" smtClean="0"/>
              <a:t>Постоянное </a:t>
            </a:r>
            <a:r>
              <a:rPr lang="ru-RU" sz="2400" dirty="0"/>
              <a:t>повышение качества продукции и услуг, конкурентоспособности предприятия. Повышение производительности, снижение негативного воздействия на окружающую среду, соблюдение установленных законодательных, нормативных и иных требований.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4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EC9B3-A49F-4921-B58E-7127150F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 компании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4E36D9-3F6A-44E8-AB58-1BEBDFB73E83}"/>
              </a:ext>
            </a:extLst>
          </p:cNvPr>
          <p:cNvGrpSpPr/>
          <p:nvPr/>
        </p:nvGrpSpPr>
        <p:grpSpPr>
          <a:xfrm>
            <a:off x="2423533" y="2388760"/>
            <a:ext cx="1620000" cy="3808312"/>
            <a:chOff x="1181669" y="2393344"/>
            <a:chExt cx="1620000" cy="380831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8C2677B-7F1F-43DD-8634-543DF4DDDB8A}"/>
                </a:ext>
              </a:extLst>
            </p:cNvPr>
            <p:cNvSpPr/>
            <p:nvPr/>
          </p:nvSpPr>
          <p:spPr>
            <a:xfrm>
              <a:off x="1181669" y="2393344"/>
              <a:ext cx="1620000" cy="3493312"/>
            </a:xfrm>
            <a:prstGeom prst="roundRect">
              <a:avLst>
                <a:gd name="adj" fmla="val 32397"/>
              </a:avLst>
            </a:prstGeom>
            <a:solidFill>
              <a:srgbClr val="B5C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3E77B06-036C-403D-AAB1-84060A771643}"/>
                </a:ext>
              </a:extLst>
            </p:cNvPr>
            <p:cNvSpPr/>
            <p:nvPr/>
          </p:nvSpPr>
          <p:spPr>
            <a:xfrm>
              <a:off x="1676668" y="5571656"/>
              <a:ext cx="630000" cy="630000"/>
            </a:xfrm>
            <a:prstGeom prst="ellipse">
              <a:avLst/>
            </a:prstGeom>
            <a:ln>
              <a:noFill/>
            </a:ln>
            <a:effectLst>
              <a:outerShdw blurRad="177800" dist="38100" dir="18900000" sx="111000" sy="111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6D0976-3E58-49E6-A507-497CE4C52E0C}"/>
                </a:ext>
              </a:extLst>
            </p:cNvPr>
            <p:cNvSpPr txBox="1"/>
            <p:nvPr/>
          </p:nvSpPr>
          <p:spPr>
            <a:xfrm>
              <a:off x="1769491" y="568660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6B990D-0855-48BD-80E9-3B41753191CA}"/>
                </a:ext>
              </a:extLst>
            </p:cNvPr>
            <p:cNvSpPr txBox="1"/>
            <p:nvPr/>
          </p:nvSpPr>
          <p:spPr>
            <a:xfrm>
              <a:off x="1249167" y="3276470"/>
              <a:ext cx="148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Более </a:t>
              </a:r>
            </a:p>
            <a:p>
              <a:pPr algn="ctr"/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10 </a:t>
              </a:r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лет</a:t>
              </a:r>
              <a:r>
                <a:rPr lang="ru-RU" sz="3200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    </a:t>
              </a:r>
              <a:endPara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0A1DF5-B4D6-4D6E-90A3-994CF697B646}"/>
                </a:ext>
              </a:extLst>
            </p:cNvPr>
            <p:cNvSpPr txBox="1"/>
            <p:nvPr/>
          </p:nvSpPr>
          <p:spPr>
            <a:xfrm>
              <a:off x="1238882" y="4476221"/>
              <a:ext cx="148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</a:rPr>
                <a:t>Опыта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BD2A6E3-CBEE-464F-BEF5-CF5B9446BF81}"/>
              </a:ext>
            </a:extLst>
          </p:cNvPr>
          <p:cNvGrpSpPr/>
          <p:nvPr/>
        </p:nvGrpSpPr>
        <p:grpSpPr>
          <a:xfrm>
            <a:off x="4976409" y="2362856"/>
            <a:ext cx="1632124" cy="3808312"/>
            <a:chOff x="3810772" y="2367440"/>
            <a:chExt cx="1632124" cy="380831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E6B6B28-5C77-4E24-AB50-7ABA2C08837E}"/>
                </a:ext>
              </a:extLst>
            </p:cNvPr>
            <p:cNvSpPr/>
            <p:nvPr/>
          </p:nvSpPr>
          <p:spPr>
            <a:xfrm>
              <a:off x="3822896" y="2367440"/>
              <a:ext cx="1620000" cy="3493312"/>
            </a:xfrm>
            <a:prstGeom prst="roundRect">
              <a:avLst>
                <a:gd name="adj" fmla="val 32397"/>
              </a:avLst>
            </a:prstGeom>
            <a:solidFill>
              <a:srgbClr val="B5C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7D25DBE-DFAC-4F30-A9C1-9A2E8FE5E51F}"/>
                </a:ext>
              </a:extLst>
            </p:cNvPr>
            <p:cNvSpPr/>
            <p:nvPr/>
          </p:nvSpPr>
          <p:spPr>
            <a:xfrm>
              <a:off x="4317895" y="5545752"/>
              <a:ext cx="630000" cy="63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38100" dir="18900000" sx="111000" sy="111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0CF2B-82AA-423D-B071-158C5E653CA4}"/>
                </a:ext>
              </a:extLst>
            </p:cNvPr>
            <p:cNvSpPr txBox="1"/>
            <p:nvPr/>
          </p:nvSpPr>
          <p:spPr>
            <a:xfrm>
              <a:off x="4410718" y="566069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A98A8-940E-4AE5-ADC9-37EC16B11691}"/>
                </a:ext>
              </a:extLst>
            </p:cNvPr>
            <p:cNvSpPr txBox="1"/>
            <p:nvPr/>
          </p:nvSpPr>
          <p:spPr>
            <a:xfrm>
              <a:off x="3890393" y="3276470"/>
              <a:ext cx="148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Более </a:t>
              </a:r>
            </a:p>
            <a:p>
              <a:pPr algn="ctr"/>
              <a:r>
                <a:rPr lang="ru-RU" sz="32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200</a:t>
              </a:r>
              <a:endParaRPr lang="ru-RU" sz="3200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F0842-B5FA-4CC6-B553-3160993642E8}"/>
                </a:ext>
              </a:extLst>
            </p:cNvPr>
            <p:cNvSpPr txBox="1"/>
            <p:nvPr/>
          </p:nvSpPr>
          <p:spPr>
            <a:xfrm>
              <a:off x="3810772" y="4287950"/>
              <a:ext cx="1631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/>
                  </a:solidFill>
                </a:rPr>
                <a:t>Завершенных и действующих </a:t>
              </a:r>
              <a:r>
                <a:rPr lang="ru-RU" b="1" dirty="0">
                  <a:solidFill>
                    <a:schemeClr val="accent2"/>
                  </a:solidFill>
                </a:rPr>
                <a:t>объектов 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E77FE56-FA9E-46CB-A32B-8B4C97E30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 flipH="1">
              <a:off x="4428664" y="2559553"/>
              <a:ext cx="396000" cy="39600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CCCC6D5-19E4-46C0-865C-30DCBE54BDA7}"/>
              </a:ext>
            </a:extLst>
          </p:cNvPr>
          <p:cNvGrpSpPr/>
          <p:nvPr/>
        </p:nvGrpSpPr>
        <p:grpSpPr>
          <a:xfrm>
            <a:off x="3035531" y="2394000"/>
            <a:ext cx="6120938" cy="3808312"/>
            <a:chOff x="2455499" y="2398584"/>
            <a:chExt cx="6120938" cy="3808312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FCD729D4-D814-4F0F-98F0-ADB8500D323D}"/>
                </a:ext>
              </a:extLst>
            </p:cNvPr>
            <p:cNvSpPr/>
            <p:nvPr/>
          </p:nvSpPr>
          <p:spPr>
            <a:xfrm>
              <a:off x="6956437" y="2398584"/>
              <a:ext cx="1620000" cy="3493312"/>
            </a:xfrm>
            <a:prstGeom prst="roundRect">
              <a:avLst>
                <a:gd name="adj" fmla="val 32397"/>
              </a:avLst>
            </a:prstGeom>
            <a:solidFill>
              <a:srgbClr val="B5C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65F2EA3F-F4C8-4E5B-AFFD-6D1CB6385DE2}"/>
                </a:ext>
              </a:extLst>
            </p:cNvPr>
            <p:cNvSpPr/>
            <p:nvPr/>
          </p:nvSpPr>
          <p:spPr>
            <a:xfrm>
              <a:off x="7451436" y="5576896"/>
              <a:ext cx="630000" cy="63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77800" dist="38100" dir="18900000" sx="111000" sy="111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299B1F-46ED-4D96-89D5-FBE31DC1F75D}"/>
                </a:ext>
              </a:extLst>
            </p:cNvPr>
            <p:cNvSpPr txBox="1"/>
            <p:nvPr/>
          </p:nvSpPr>
          <p:spPr>
            <a:xfrm>
              <a:off x="7544259" y="569184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72D766-8916-49B1-AD03-204A1FDB5097}"/>
                </a:ext>
              </a:extLst>
            </p:cNvPr>
            <p:cNvSpPr txBox="1"/>
            <p:nvPr/>
          </p:nvSpPr>
          <p:spPr>
            <a:xfrm>
              <a:off x="7035718" y="3032189"/>
              <a:ext cx="1485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Команда </a:t>
              </a:r>
              <a:r>
                <a:rPr lang="ru-RU" sz="2400" b="1" dirty="0" smtClean="0">
                  <a:solidFill>
                    <a:srgbClr val="7030A0"/>
                  </a:solidFill>
                </a:rPr>
                <a:t>квалифи-цирован-ных профес-сионалов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4BC7738-E9D4-4ADC-90EB-3CDFCDE9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 flipH="1">
              <a:off x="2455499" y="2566104"/>
              <a:ext cx="396000" cy="396000"/>
            </a:xfrm>
            <a:prstGeom prst="rect">
              <a:avLst/>
            </a:prstGeom>
          </p:spPr>
        </p:pic>
      </p:grpSp>
      <p:pic>
        <p:nvPicPr>
          <p:cNvPr id="38" name="Изображение 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828892B-C436-4E24-8603-D0CE67DAA5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72643" y="2628605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5B0F9-C711-494E-AA1E-0E3EBF4C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Технический надзор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D019F-7609-49E4-BF13-1E111B2AE8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6000" y="2079000"/>
            <a:ext cx="11070000" cy="4230000"/>
          </a:xfrm>
        </p:spPr>
        <p:txBody>
          <a:bodyPr>
            <a:normAutofit/>
          </a:bodyPr>
          <a:lstStyle/>
          <a:p>
            <a:r>
              <a:rPr lang="ru-RU" sz="2400" dirty="0"/>
              <a:t>Наша компания является аккредитованной на право осуществления инжиниринговых услуг по техническому надзору на технически и технологически сложных объектах первого уровня ответственности.</a:t>
            </a:r>
          </a:p>
          <a:p>
            <a:r>
              <a:rPr lang="ru-RU" sz="2400" dirty="0" smtClean="0"/>
              <a:t>Все </a:t>
            </a:r>
            <a:r>
              <a:rPr lang="ru-RU" sz="2400" dirty="0"/>
              <a:t>эксперты имеют соответствующие аттестаты по экспертным работам  и инжиниринговым услугам, по следующим специализациям:</a:t>
            </a:r>
          </a:p>
          <a:p>
            <a:r>
              <a:rPr lang="ru-RU" sz="2400" dirty="0" smtClean="0"/>
              <a:t>технический </a:t>
            </a:r>
            <a:r>
              <a:rPr lang="ru-RU" sz="2400" dirty="0"/>
              <a:t>надзор по объектам первого, второго и третьего уровней ответственности – в части несущих и ограждающих конструкций, в части инженерных сетей и в части технологического оборудования.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9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E8C18A-255E-4F15-8F16-9F367683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Преимущества</a:t>
            </a:r>
            <a:endParaRPr lang="ru-RU" sz="5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39EADB-E345-4229-9E74-8C2742274C47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650F2-05CC-4096-818B-219D39978B95}"/>
              </a:ext>
            </a:extLst>
          </p:cNvPr>
          <p:cNvSpPr txBox="1"/>
          <p:nvPr/>
        </p:nvSpPr>
        <p:spPr>
          <a:xfrm>
            <a:off x="156000" y="4207879"/>
            <a:ext cx="2377800" cy="22814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ЗНАНИЯ  ЭКСПЕРТОВ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Строители с большим  опытом будут  консультировать Вас на  каждом этапе  строительства и на каждом  совещании защищать Ваши  интересы</a:t>
            </a:r>
          </a:p>
        </p:txBody>
      </p:sp>
      <p:pic>
        <p:nvPicPr>
          <p:cNvPr id="9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ject 4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0" y="2439000"/>
            <a:ext cx="12192000" cy="1588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A650F2-05CC-4096-818B-219D39978B95}"/>
              </a:ext>
            </a:extLst>
          </p:cNvPr>
          <p:cNvSpPr txBox="1"/>
          <p:nvPr/>
        </p:nvSpPr>
        <p:spPr>
          <a:xfrm>
            <a:off x="2533800" y="4207879"/>
            <a:ext cx="237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ДВОИНОЙ  КОНТРОЛЬ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Все исходные данные  проектировщика будут  проверяться с выездом на  объект.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Наши специалисты будут  разъяснять почему  выбираются те или иные  проектные решения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650F2-05CC-4096-818B-219D39978B95}"/>
              </a:ext>
            </a:extLst>
          </p:cNvPr>
          <p:cNvSpPr txBox="1"/>
          <p:nvPr/>
        </p:nvSpPr>
        <p:spPr>
          <a:xfrm>
            <a:off x="4911600" y="4207879"/>
            <a:ext cx="2377800" cy="22814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РАСПРЕДЕЛЕНИЕ  ОТВЕТСВЕННОСТИ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Наши специалисты будут  проверять и визировать все  документы, которые Вы  должны подписывать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650F2-05CC-4096-818B-219D39978B95}"/>
              </a:ext>
            </a:extLst>
          </p:cNvPr>
          <p:cNvSpPr txBox="1"/>
          <p:nvPr/>
        </p:nvSpPr>
        <p:spPr>
          <a:xfrm>
            <a:off x="7289400" y="4207879"/>
            <a:ext cx="237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КОНТРОЛЬ  СРОКОВ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Эксперты совместно с  Вашими специалистами  будут следить за  соблюдением графика  производства работ и  давать рекомендации для  принятия штрафных  санкций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650F2-05CC-4096-818B-219D39978B95}"/>
              </a:ext>
            </a:extLst>
          </p:cNvPr>
          <p:cNvSpPr txBox="1"/>
          <p:nvPr/>
        </p:nvSpPr>
        <p:spPr>
          <a:xfrm>
            <a:off x="9673350" y="4202219"/>
            <a:ext cx="2377800" cy="200906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ЭКОНОМИЯ </a:t>
            </a:r>
            <a:r>
              <a:rPr lang="ru-RU" sz="1600" dirty="0" smtClean="0">
                <a:solidFill>
                  <a:srgbClr val="002060"/>
                </a:solidFill>
              </a:rPr>
              <a:t>Предотвращая </a:t>
            </a:r>
            <a:r>
              <a:rPr lang="ru-RU" sz="1600" dirty="0">
                <a:solidFill>
                  <a:srgbClr val="002060"/>
                </a:solidFill>
              </a:rPr>
              <a:t>грубые  ошибки на стадии  проектирования мы  избежим крупных потерь на  стадии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015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02147-A81C-4617-9517-BE76BC44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000" y="1970501"/>
            <a:ext cx="4633045" cy="540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Тепломагистраль</a:t>
            </a:r>
            <a:r>
              <a:rPr lang="ru-RU" dirty="0" smtClean="0"/>
              <a:t> </a:t>
            </a:r>
            <a:r>
              <a:rPr lang="ru-RU" dirty="0"/>
              <a:t>4 </a:t>
            </a:r>
            <a:r>
              <a:rPr lang="ru-RU" dirty="0" smtClean="0"/>
              <a:t>ввод»</a:t>
            </a:r>
            <a:endParaRPr lang="ru-RU" dirty="0"/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ww\Documents\Презентация\для призентации\для призентации\4.1 кэи\DSC004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8405"/>
          <a:stretch/>
        </p:blipFill>
        <p:spPr bwMode="auto">
          <a:xfrm>
            <a:off x="1011000" y="2737312"/>
            <a:ext cx="4003045" cy="3550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 descr="C:\Users\ww\Documents\Презентация\для призентации\для призентации\4.1 кэи\Вид на трассу с С-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2694345"/>
            <a:ext cx="4849390" cy="36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000" y="1944000"/>
            <a:ext cx="11373187" cy="815426"/>
          </a:xfrm>
        </p:spPr>
        <p:txBody>
          <a:bodyPr>
            <a:normAutofit/>
          </a:bodyPr>
          <a:lstStyle/>
          <a:p>
            <a:r>
              <a:rPr lang="ru-RU" dirty="0" smtClean="0"/>
              <a:t>«Строительство Дворца детей и юношества </a:t>
            </a:r>
            <a:r>
              <a:rPr lang="ru-RU" dirty="0" err="1" smtClean="0"/>
              <a:t>мкр</a:t>
            </a:r>
            <a:r>
              <a:rPr lang="ru-RU" dirty="0" smtClean="0"/>
              <a:t>. </a:t>
            </a:r>
            <a:r>
              <a:rPr lang="ru-RU" dirty="0" err="1" smtClean="0"/>
              <a:t>Кендала</a:t>
            </a:r>
            <a:r>
              <a:rPr lang="ru-RU" dirty="0" smtClean="0"/>
              <a:t> г. Караганда»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681E4E-55E6-4AF7-BBDE-5037ADC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Наши проекты</a:t>
            </a:r>
            <a:endParaRPr lang="ru-RU" sz="5400" dirty="0"/>
          </a:p>
        </p:txBody>
      </p:sp>
      <p:pic>
        <p:nvPicPr>
          <p:cNvPr id="5" name="Изображение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7" y="887824"/>
            <a:ext cx="2424720" cy="8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54" y="2631520"/>
            <a:ext cx="4746115" cy="3845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22" y="2631520"/>
            <a:ext cx="4172178" cy="1877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22" y="4599302"/>
            <a:ext cx="4172178" cy="18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587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Roboto Light</vt:lpstr>
      <vt:lpstr>Тема Office</vt:lpstr>
      <vt:lpstr>Презентация PowerPoint</vt:lpstr>
      <vt:lpstr>О компании</vt:lpstr>
      <vt:lpstr>О компании</vt:lpstr>
      <vt:lpstr>О компании</vt:lpstr>
      <vt:lpstr>О компании</vt:lpstr>
      <vt:lpstr>Технический надзор</vt:lpstr>
      <vt:lpstr>Преимущества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Наши проекты</vt:lpstr>
      <vt:lpstr>Заказчики и Партнеры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Строительная компания</dc:title>
  <dc:creator>Юрий Козырев</dc:creator>
  <cp:lastModifiedBy>Бактияр Бегадилов</cp:lastModifiedBy>
  <cp:revision>47</cp:revision>
  <dcterms:created xsi:type="dcterms:W3CDTF">2021-02-04T10:10:56Z</dcterms:created>
  <dcterms:modified xsi:type="dcterms:W3CDTF">2024-02-27T11:41:34Z</dcterms:modified>
</cp:coreProperties>
</file>